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362" r:id="rId3"/>
    <p:sldId id="310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61" r:id="rId12"/>
    <p:sldId id="257" r:id="rId13"/>
    <p:sldId id="360" r:id="rId14"/>
    <p:sldId id="355" r:id="rId15"/>
    <p:sldId id="358" r:id="rId16"/>
    <p:sldId id="315" r:id="rId17"/>
    <p:sldId id="320" r:id="rId18"/>
    <p:sldId id="321" r:id="rId19"/>
    <p:sldId id="325" r:id="rId20"/>
    <p:sldId id="328" r:id="rId21"/>
    <p:sldId id="329" r:id="rId22"/>
    <p:sldId id="334" r:id="rId23"/>
    <p:sldId id="264" r:id="rId24"/>
    <p:sldId id="341" r:id="rId25"/>
    <p:sldId id="275" r:id="rId26"/>
    <p:sldId id="271" r:id="rId27"/>
    <p:sldId id="272" r:id="rId28"/>
    <p:sldId id="295" r:id="rId29"/>
    <p:sldId id="303" r:id="rId30"/>
    <p:sldId id="296" r:id="rId31"/>
    <p:sldId id="34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1A5"/>
    <a:srgbClr val="FFFF00"/>
    <a:srgbClr val="CF2A1D"/>
    <a:srgbClr val="FF6600"/>
    <a:srgbClr val="BF0D84"/>
    <a:srgbClr val="B88B48"/>
    <a:srgbClr val="EA3416"/>
    <a:srgbClr val="F8F0E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6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86;&#1084;&#1086;&#1095;&#1082;&#1072;\Documents\&#1087;&#1088;&#1086;&#1077;&#1082;&#1090;&#1099;\&#1056;&#1054;&#1057;&#1057;&#1058;&#1040;&#1058;_&#1080;&#1085;&#1092;&#1086;_&#1089;&#1073;&#1086;&#1088;\&#1058;&#1072;&#1084;&#1086;&#1078;&#1085;&#1103;&#1048;&#1084;&#1087;&#1086;&#1088;&#1090;\&#1048;&#1084;&#1087;&#1086;&#1088;&#1090;&#1069;&#1082;&#1089;&#1087;&#1086;&#1088;&#1090;&#1057;&#1074;&#1077;&#1078;&#1080;&#1077;&#1054;&#1042;&#1086;&#1097;&#1080;&#1060;&#1088;&#1091;&#1082;&#1090;&#1099;&#1071;&#1075;&#1086;&#1076;&#1099;_&#1089;&#1077;&#1085;&#1090;201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86;&#1084;&#1086;&#1095;&#1082;&#1072;\Documents\&#1087;&#1088;&#1086;&#1077;&#1082;&#1090;&#1099;\&#1056;&#1054;&#1057;&#1057;&#1058;&#1040;&#1058;_&#1080;&#1085;&#1092;&#1086;_&#1089;&#1073;&#1086;&#1088;\&#1058;&#1072;&#1084;&#1086;&#1078;&#1085;&#1103;&#1048;&#1084;&#1087;&#1086;&#1088;&#1090;\&#1048;&#1084;&#1087;&#1086;&#1088;&#1090;&#1069;&#1082;&#1089;&#1087;&#1086;&#1088;&#1090;&#1057;&#1074;&#1077;&#1078;&#1080;&#1077;&#1054;&#1042;&#1086;&#1097;&#1080;&#1060;&#1088;&#1091;&#1082;&#1090;&#1099;&#1071;&#1075;&#1086;&#1076;&#1099;_&#1089;&#1077;&#1085;&#1090;201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Объем и средняя цена поставки картофеля в Россию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576501679238011E-2"/>
          <c:y val="0.17286630409360107"/>
          <c:w val="0.86550859551400405"/>
          <c:h val="0.67363041016931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[2]всего!$D$4</c:f>
              <c:strCache>
                <c:ptCount val="1"/>
                <c:pt idx="0">
                  <c:v>вес, тонн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strRef>
              <c:f>[2]всего!$B$5:$B$7</c:f>
              <c:strCache>
                <c:ptCount val="3"/>
                <c:pt idx="0">
                  <c:v>2011 г</c:v>
                </c:pt>
                <c:pt idx="1">
                  <c:v>2012 г</c:v>
                </c:pt>
                <c:pt idx="2">
                  <c:v>2013 г (1 полугодие)</c:v>
                </c:pt>
              </c:strCache>
            </c:strRef>
          </c:cat>
          <c:val>
            <c:numRef>
              <c:f>[2]всего!$D$5:$D$7</c:f>
              <c:numCache>
                <c:formatCode>General</c:formatCode>
                <c:ptCount val="3"/>
                <c:pt idx="0">
                  <c:v>1512019.8434280003</c:v>
                </c:pt>
                <c:pt idx="1">
                  <c:v>461123.51302400004</c:v>
                </c:pt>
                <c:pt idx="2">
                  <c:v>475418.29385999998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281280"/>
        <c:axId val="246282064"/>
      </c:barChart>
      <c:lineChart>
        <c:grouping val="standard"/>
        <c:varyColors val="0"/>
        <c:ser>
          <c:idx val="1"/>
          <c:order val="1"/>
          <c:tx>
            <c:strRef>
              <c:f>[2]всего!$E$4</c:f>
              <c:strCache>
                <c:ptCount val="1"/>
                <c:pt idx="0">
                  <c:v>средняя цена поставки, долл./кг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glow rad="101600">
                <a:schemeClr val="accent6">
                  <a:lumMod val="20000"/>
                  <a:lumOff val="80000"/>
                </a:schemeClr>
              </a:glow>
            </a:effectLst>
          </c:spPr>
          <c:marker>
            <c:symbol val="square"/>
            <c:size val="5"/>
            <c:spPr>
              <a:solidFill>
                <a:srgbClr val="FFFF00"/>
              </a:solidFill>
              <a:ln w="9525">
                <a:solidFill>
                  <a:schemeClr val="accent2"/>
                </a:solidFill>
              </a:ln>
              <a:effectLst>
                <a:glow rad="101600">
                  <a:schemeClr val="accent6">
                    <a:lumMod val="20000"/>
                    <a:lumOff val="80000"/>
                  </a:schemeClr>
                </a:glow>
              </a:effectLst>
            </c:spPr>
          </c:marker>
          <c:cat>
            <c:strRef>
              <c:f>[2]всего!$B$5:$B$7</c:f>
              <c:strCache>
                <c:ptCount val="3"/>
                <c:pt idx="0">
                  <c:v>2011 г</c:v>
                </c:pt>
                <c:pt idx="1">
                  <c:v>2012 г</c:v>
                </c:pt>
                <c:pt idx="2">
                  <c:v>2013 г (1 полугодие)</c:v>
                </c:pt>
              </c:strCache>
            </c:strRef>
          </c:cat>
          <c:val>
            <c:numRef>
              <c:f>[2]всего!$E$5:$E$7</c:f>
              <c:numCache>
                <c:formatCode>General</c:formatCode>
                <c:ptCount val="3"/>
                <c:pt idx="0">
                  <c:v>0.49119202738516565</c:v>
                </c:pt>
                <c:pt idx="1">
                  <c:v>0.49343558899838108</c:v>
                </c:pt>
                <c:pt idx="2">
                  <c:v>0.4348844080259221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280888"/>
        <c:axId val="246280496"/>
      </c:lineChart>
      <c:catAx>
        <c:axId val="24628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282064"/>
        <c:crosses val="autoZero"/>
        <c:auto val="1"/>
        <c:lblAlgn val="ctr"/>
        <c:lblOffset val="100"/>
        <c:noMultiLvlLbl val="0"/>
      </c:catAx>
      <c:valAx>
        <c:axId val="24628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281280"/>
        <c:crosses val="autoZero"/>
        <c:crossBetween val="between"/>
      </c:valAx>
      <c:valAx>
        <c:axId val="2462804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280888"/>
        <c:crosses val="max"/>
        <c:crossBetween val="between"/>
      </c:valAx>
      <c:catAx>
        <c:axId val="246280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6280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82022899445149"/>
          <c:y val="0.91953263547030994"/>
          <c:w val="0.7854111986001749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Средняя цена поставки картофеля в Россию </a:t>
            </a:r>
            <a:r>
              <a:rPr lang="ru-RU" sz="1800" dirty="0" smtClean="0"/>
              <a:t>по странам  в </a:t>
            </a:r>
            <a:r>
              <a:rPr lang="ru-RU" sz="1800" dirty="0"/>
              <a:t>2012 г., </a:t>
            </a:r>
            <a:r>
              <a:rPr lang="en-US" sz="1800" dirty="0"/>
              <a:t>$/</a:t>
            </a:r>
            <a:r>
              <a:rPr lang="ru-RU" sz="1800" dirty="0"/>
              <a:t>кг</a:t>
            </a:r>
          </a:p>
        </c:rich>
      </c:tx>
      <c:layout>
        <c:manualLayout>
          <c:xMode val="edge"/>
          <c:yMode val="edge"/>
          <c:x val="0.1266253081842533"/>
          <c:y val="7.47863436603263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635861502714022E-2"/>
          <c:y val="0.2586737136554752"/>
          <c:w val="0.98236413849728599"/>
          <c:h val="0.635642444546172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cat>
            <c:strRef>
              <c:f>[2]всего!$B$11:$B$18</c:f>
              <c:strCache>
                <c:ptCount val="8"/>
                <c:pt idx="0">
                  <c:v>Азербайджан</c:v>
                </c:pt>
                <c:pt idx="1">
                  <c:v>Китай</c:v>
                </c:pt>
                <c:pt idx="2">
                  <c:v>Египет</c:v>
                </c:pt>
                <c:pt idx="3">
                  <c:v>Нидерланды</c:v>
                </c:pt>
                <c:pt idx="4">
                  <c:v>Саудовская Аравия</c:v>
                </c:pt>
                <c:pt idx="5">
                  <c:v>Франция</c:v>
                </c:pt>
                <c:pt idx="6">
                  <c:v>Германия</c:v>
                </c:pt>
                <c:pt idx="7">
                  <c:v>другие</c:v>
                </c:pt>
              </c:strCache>
            </c:strRef>
          </c:cat>
          <c:val>
            <c:numRef>
              <c:f>[2]всего!$E$11:$E$18</c:f>
              <c:numCache>
                <c:formatCode>General</c:formatCode>
                <c:ptCount val="8"/>
                <c:pt idx="0">
                  <c:v>0.51944265482000329</c:v>
                </c:pt>
                <c:pt idx="1">
                  <c:v>0.47475856349766182</c:v>
                </c:pt>
                <c:pt idx="2">
                  <c:v>0.5212338093736858</c:v>
                </c:pt>
                <c:pt idx="3">
                  <c:v>0.54140335108339077</c:v>
                </c:pt>
                <c:pt idx="4">
                  <c:v>0.44433369940954792</c:v>
                </c:pt>
                <c:pt idx="5">
                  <c:v>0.46268661800503935</c:v>
                </c:pt>
                <c:pt idx="6">
                  <c:v>0.61457043538413425</c:v>
                </c:pt>
                <c:pt idx="7">
                  <c:v>0.44693359895363854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275008"/>
        <c:axId val="306834648"/>
      </c:barChart>
      <c:catAx>
        <c:axId val="24627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834648"/>
        <c:crosses val="autoZero"/>
        <c:auto val="1"/>
        <c:lblAlgn val="ctr"/>
        <c:lblOffset val="100"/>
        <c:noMultiLvlLbl val="0"/>
      </c:catAx>
      <c:valAx>
        <c:axId val="306834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627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ex.rost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hyperlink" Target="http://www.t-rost.ru/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image" Target="../media/image4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hyperlink" Target="http://lovesad.ru/ogorod/2157-sorta-sladkogo-perca.html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-rost.ru/" TargetMode="Externa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-rost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ros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381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165" y="1415442"/>
            <a:ext cx="10340788" cy="3398606"/>
          </a:xfrm>
          <a:solidFill>
            <a:schemeClr val="accent2">
              <a:lumMod val="75000"/>
              <a:alpha val="82000"/>
            </a:schemeClr>
          </a:solidFill>
        </p:spPr>
        <p:txBody>
          <a:bodyPr/>
          <a:lstStyle/>
          <a:p>
            <a:pPr>
              <a:lnSpc>
                <a:spcPts val="6000"/>
              </a:lnSpc>
              <a:spcBef>
                <a:spcPts val="1800"/>
              </a:spcBef>
              <a:spcAft>
                <a:spcPts val="1200"/>
              </a:spcAft>
            </a:pPr>
            <a:r>
              <a:rPr lang="ru-RU" sz="4400" b="1" dirty="0" smtClean="0">
                <a:solidFill>
                  <a:schemeClr val="bg1"/>
                </a:solidFill>
                <a:effectLst/>
              </a:rPr>
              <a:t>рынок свежих овощей, фруктов и ягод России– 2013 в цифрах и фактах. </a:t>
            </a:r>
            <a:r>
              <a:rPr lang="ru-RU" sz="4400" b="1" dirty="0">
                <a:solidFill>
                  <a:schemeClr val="bg1"/>
                </a:solidFill>
                <a:effectLst/>
              </a:rPr>
              <a:t>Слайд-статистика</a:t>
            </a:r>
            <a:r>
              <a:rPr lang="ru-RU" sz="50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5000" b="1" dirty="0" smtClean="0">
                <a:solidFill>
                  <a:schemeClr val="bg1"/>
                </a:solidFill>
                <a:effectLst/>
              </a:rPr>
            </a:br>
            <a:r>
              <a:rPr lang="ru-RU" sz="5000" b="1" dirty="0" smtClean="0">
                <a:solidFill>
                  <a:srgbClr val="FF0000"/>
                </a:solidFill>
                <a:effectLst/>
              </a:rPr>
              <a:t>ДЕМО-ВЕРСИЯ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0235" y="5997272"/>
            <a:ext cx="997771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Исследовательская компания «Технологии Роста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(499)3908062	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tex.rost@gmail.com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808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87" y="423047"/>
            <a:ext cx="11320272" cy="5453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Перечень таблиц 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0701 (картофель свежий)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 0704 (капуста свежая)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070960 (перец сладкий свежий)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0702 (томаты свежие)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0707 (огурцы свежие)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070610 (морковь свежая)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070310 (лук репчатый свежий)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070511 (салат-латук свежий)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080810 (яблоки свежие)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080310 (груши свежие)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081010 (клубника (земляника садовая) свежая)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Импорт 081020 (малина и ежевика свежая) в 2011, 2012 и 6 месяцев 2013 гг.  Стоимость, вес, средняя цена поставки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Ведущие импортеры РФ свежих  фруктов, ягод, овощей и зелени. Название, специализация, страны поставки, год начала работы на оптовом рынке, контакты, адрес.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Copyrights©Технологии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90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15" y="460625"/>
            <a:ext cx="10904915" cy="52084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Уведомление об интеллектуальной собственности </a:t>
            </a:r>
          </a:p>
          <a:p>
            <a:pPr marL="0" indent="0" algn="just">
              <a:buNone/>
            </a:pP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 smtClean="0"/>
              <a:t>Настоящий </a:t>
            </a:r>
            <a:r>
              <a:rPr lang="ru-RU" sz="1500" dirty="0"/>
              <a:t>Отчет был подготовлен компанией «</a:t>
            </a:r>
            <a:r>
              <a:rPr lang="ru-RU" sz="1500" b="1" dirty="0"/>
              <a:t>Технологии Роста</a:t>
            </a:r>
            <a:r>
              <a:rPr lang="ru-RU" sz="1500" dirty="0"/>
              <a:t>» исключительно в целях информации, в качестве маркетингового обоснования перспективности </a:t>
            </a:r>
            <a:r>
              <a:rPr lang="ru-RU" sz="1500" dirty="0" smtClean="0"/>
              <a:t>развития отечественного овощеводства с точки зрения замещения импорта. </a:t>
            </a:r>
            <a:r>
              <a:rPr lang="ru-RU" sz="1500" dirty="0"/>
              <a:t>Содержащаяся в этом Отчете информация была получена из источников, которые являются надежными, по мнению «</a:t>
            </a:r>
            <a:r>
              <a:rPr lang="ru-RU" sz="1500" b="1" dirty="0"/>
              <a:t>Технологии Роста</a:t>
            </a:r>
            <a:r>
              <a:rPr lang="ru-RU" sz="1500" dirty="0"/>
              <a:t>». Все расчеты, прогнозы и оценки отражают мнение автора на день публикации. </a:t>
            </a:r>
          </a:p>
          <a:p>
            <a:pPr marL="0" indent="0" algn="just">
              <a:buNone/>
            </a:pPr>
            <a:r>
              <a:rPr lang="ru-RU" sz="1500" dirty="0"/>
              <a:t>Этот Отчет, а также любая его часть является интеллектуальной собственностью </a:t>
            </a:r>
            <a:r>
              <a:rPr lang="ru-RU" sz="1500" b="1" dirty="0"/>
              <a:t>ООО </a:t>
            </a:r>
            <a:r>
              <a:rPr lang="ru-RU" sz="1500" dirty="0"/>
              <a:t>«</a:t>
            </a:r>
            <a:r>
              <a:rPr lang="ru-RU" sz="1500" b="1" dirty="0"/>
              <a:t>Технологии Роста</a:t>
            </a:r>
            <a:r>
              <a:rPr lang="ru-RU" sz="1500" dirty="0"/>
              <a:t>», признаваемой любым читателем и/или покупателем Отчета в бессрочном порядке, согласно Закону об интеллектуальной собственности и авторском праве РФ. Отчет или любая его часть не может распространяться, публиковаться или тиражироваться любыми способами без письменного разрешения владельца. </a:t>
            </a:r>
            <a:r>
              <a:rPr lang="en-US" sz="1500" b="1" dirty="0"/>
              <a:t>Copyrights</a:t>
            </a:r>
            <a:r>
              <a:rPr lang="ru-RU" sz="1500" b="1" dirty="0"/>
              <a:t>©Технологии Роста</a:t>
            </a:r>
            <a:r>
              <a:rPr lang="ru-RU" sz="1500" dirty="0"/>
              <a:t>.</a:t>
            </a:r>
          </a:p>
          <a:p>
            <a:pPr marL="0" indent="0" algn="just">
              <a:buNone/>
            </a:pPr>
            <a:endParaRPr lang="ru-RU" sz="15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9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46" y="2310439"/>
            <a:ext cx="9070848" cy="3071457"/>
          </a:xfrm>
        </p:spPr>
        <p:txBody>
          <a:bodyPr/>
          <a:lstStyle/>
          <a:p>
            <a:r>
              <a:rPr lang="ru-RU" dirty="0"/>
              <a:t>Краткий обзор </a:t>
            </a:r>
            <a:r>
              <a:rPr lang="ru-RU" sz="4000" dirty="0"/>
              <a:t>состояния, особенностей и тенденций российского рынка свежей </a:t>
            </a:r>
            <a:r>
              <a:rPr lang="ru-RU" sz="4000" dirty="0" smtClean="0"/>
              <a:t>продукции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15" y="1267415"/>
            <a:ext cx="2121408" cy="104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8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87" y="731520"/>
            <a:ext cx="11320272" cy="52084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Показатели потребления свежих овощей, зелени, фруктов и ягод как нельзя лучше характеризуют степень здоровья общества, благосостояния населения и развитости социума в целом. За последние 10 лет среднедушевое потребление только свежих ягод и фруктов в России, судя по данным Росстат, выросло в 2 раза. На каждого россиянина в прошлом 2012 году пришлось 98,5 кг свежих овощей и </a:t>
            </a:r>
            <a:r>
              <a:rPr lang="ru-RU" sz="1400" dirty="0" err="1" smtClean="0"/>
              <a:t>ххх</a:t>
            </a:r>
            <a:r>
              <a:rPr lang="ru-RU" sz="1400" dirty="0" smtClean="0"/>
              <a:t> </a:t>
            </a:r>
            <a:r>
              <a:rPr lang="ru-RU" sz="1400" dirty="0"/>
              <a:t>кг свежих фруктов и ягод всех видов.</a:t>
            </a:r>
          </a:p>
          <a:p>
            <a:pPr marL="0" indent="0" algn="just">
              <a:buNone/>
            </a:pPr>
            <a:r>
              <a:rPr lang="ru-RU" sz="1400" dirty="0"/>
              <a:t>Аналитики «Технологии Роста» подсчитали, что в течение 2012 года каждый россиянин съел в среднем </a:t>
            </a:r>
            <a:r>
              <a:rPr lang="ru-RU" sz="1400" dirty="0" err="1" smtClean="0"/>
              <a:t>ххх</a:t>
            </a:r>
            <a:r>
              <a:rPr lang="ru-RU" sz="1400" dirty="0" smtClean="0"/>
              <a:t> </a:t>
            </a:r>
            <a:r>
              <a:rPr lang="ru-RU" sz="1400" dirty="0"/>
              <a:t>кг свежих томатов, </a:t>
            </a:r>
            <a:r>
              <a:rPr lang="ru-RU" sz="1400" dirty="0" err="1" smtClean="0"/>
              <a:t>ххх</a:t>
            </a:r>
            <a:r>
              <a:rPr lang="ru-RU" sz="1400" dirty="0" smtClean="0"/>
              <a:t> </a:t>
            </a:r>
            <a:r>
              <a:rPr lang="ru-RU" sz="1400" dirty="0"/>
              <a:t>кг огурцов, </a:t>
            </a:r>
            <a:r>
              <a:rPr lang="ru-RU" sz="1400" dirty="0" err="1" smtClean="0"/>
              <a:t>ххх</a:t>
            </a:r>
            <a:r>
              <a:rPr lang="ru-RU" sz="1400" dirty="0" smtClean="0"/>
              <a:t> </a:t>
            </a:r>
            <a:r>
              <a:rPr lang="ru-RU" sz="1400" dirty="0"/>
              <a:t>кг лука. Вместе с морковью, эти овощи являются самыми популярными среди населения России (не считая картофеля).</a:t>
            </a:r>
          </a:p>
          <a:p>
            <a:pPr marL="0" indent="0" algn="just">
              <a:buNone/>
            </a:pPr>
            <a:r>
              <a:rPr lang="ru-RU" sz="1400" dirty="0"/>
              <a:t>Среди фруктов первенство держат яблоки, их россияне употребляют почти по </a:t>
            </a:r>
            <a:r>
              <a:rPr lang="ru-RU" sz="1400" dirty="0" err="1" smtClean="0"/>
              <a:t>ххх</a:t>
            </a:r>
            <a:r>
              <a:rPr lang="ru-RU" sz="1400" dirty="0" smtClean="0"/>
              <a:t> </a:t>
            </a:r>
            <a:r>
              <a:rPr lang="ru-RU" sz="1400" dirty="0"/>
              <a:t>кг в год, затем идут цитрусовые, которых на каждого жителя РФ приходится по 11,7 кг в год. </a:t>
            </a:r>
          </a:p>
          <a:p>
            <a:pPr marL="0" indent="0" algn="just">
              <a:buNone/>
            </a:pPr>
            <a:r>
              <a:rPr lang="ru-RU" sz="1400" dirty="0"/>
              <a:t>В указанные объемы входят овощи и фрукты, приобретенные в магазинах и на рынках, а также выращенные в личных хозяйствах населения, причем во многих фруктовых и овощных сегментах преобладает именно личное производство. Массовая миграция сельского населения и урбанизация страны способствует и будет способствовать снижению урожаев в ЛПХН. Отечественные промышленные производители до сих пор показывают несопоставимые объемы производства: в структуре общегосударственного валового сбора на их долю приходится от </a:t>
            </a:r>
            <a:r>
              <a:rPr lang="ru-RU" sz="1400" dirty="0" err="1" smtClean="0"/>
              <a:t>ххх</a:t>
            </a:r>
            <a:r>
              <a:rPr lang="ru-RU" sz="1400" dirty="0" smtClean="0"/>
              <a:t>% </a:t>
            </a:r>
            <a:r>
              <a:rPr lang="ru-RU" sz="1400" dirty="0"/>
              <a:t>в сегменте свежей земляники, ежевики и малины, до </a:t>
            </a:r>
            <a:r>
              <a:rPr lang="ru-RU" sz="1400" dirty="0" err="1" smtClean="0"/>
              <a:t>ххх</a:t>
            </a:r>
            <a:r>
              <a:rPr lang="ru-RU" sz="1400" dirty="0" smtClean="0"/>
              <a:t>% </a:t>
            </a:r>
            <a:r>
              <a:rPr lang="ru-RU" sz="1400" dirty="0"/>
              <a:t>в сегменте свежих помидоров и </a:t>
            </a:r>
            <a:r>
              <a:rPr lang="ru-RU" sz="1400" dirty="0" smtClean="0"/>
              <a:t>огурцов.</a:t>
            </a:r>
          </a:p>
          <a:p>
            <a:pPr marL="0" indent="0" algn="just">
              <a:buNone/>
            </a:pPr>
            <a:r>
              <a:rPr lang="ru-RU" sz="1400" dirty="0" smtClean="0"/>
              <a:t>В </a:t>
            </a:r>
            <a:r>
              <a:rPr lang="ru-RU" sz="1400" dirty="0"/>
              <a:t>целом, растущий платежеспособный спрос на продукты категории </a:t>
            </a:r>
            <a:r>
              <a:rPr lang="en-US" sz="1400" dirty="0"/>
              <a:t>fresh</a:t>
            </a:r>
            <a:r>
              <a:rPr lang="ru-RU" sz="1400" dirty="0"/>
              <a:t> в России идет на фоне стагнации и даже снижения местного производства в отдельных категориях. </a:t>
            </a:r>
          </a:p>
          <a:p>
            <a:pPr marL="0" indent="0" algn="just">
              <a:buNone/>
            </a:pPr>
            <a:r>
              <a:rPr lang="ru-RU" sz="1400" dirty="0"/>
              <a:t>Импорт был и остается важным источником поступления свежих овощей и фруктов к российским потребителям. </a:t>
            </a:r>
            <a:endParaRPr lang="en-US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27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054" y="653143"/>
            <a:ext cx="11320272" cy="4889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endParaRPr lang="en-US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640" y="545566"/>
            <a:ext cx="110122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Потребительская </a:t>
            </a:r>
            <a:r>
              <a:rPr lang="ru-RU" sz="1400" dirty="0"/>
              <a:t>корзина россиян включает большую долю импорта. Очевидным является факт зарубежных поставок в РФ экзотических фруктов и ягод, типа </a:t>
            </a:r>
            <a:r>
              <a:rPr lang="ru-RU" sz="1400" dirty="0" err="1"/>
              <a:t>маракуйи</a:t>
            </a:r>
            <a:r>
              <a:rPr lang="ru-RU" sz="1400" dirty="0"/>
              <a:t>, киви или манго, выращивание которых требует субтропического и тропического климата и яркого солнца. Можно смириться и с поставками почти 2 миллионов тонн апельсинов, мандаринов и лимонов из далеких и не очень далеких стран: вместе с Грузией и Абхазией мы потеряли собственное производство цитрусовых.</a:t>
            </a:r>
          </a:p>
          <a:p>
            <a:pPr algn="just"/>
            <a:r>
              <a:rPr lang="ru-RU" sz="1400" dirty="0" smtClean="0"/>
              <a:t>В то же время, </a:t>
            </a:r>
            <a:r>
              <a:rPr lang="ru-RU" sz="1400" dirty="0"/>
              <a:t>Россия ежегодно наращивает импорт самых традиционных для наших территорий и климатических условий овощей и </a:t>
            </a:r>
            <a:r>
              <a:rPr lang="ru-RU" sz="1400" dirty="0" smtClean="0"/>
              <a:t>фруктов. </a:t>
            </a:r>
            <a:r>
              <a:rPr lang="ru-RU" sz="1400" dirty="0"/>
              <a:t>Среди российского импорта широко представлены, в том числе, овощи и фрукты длительного хранения: картофель, морковь, лук репчатый, чеснок, капуста, тыква, кабачки, яблоки.</a:t>
            </a:r>
          </a:p>
          <a:p>
            <a:pPr algn="just"/>
            <a:r>
              <a:rPr lang="ru-RU" sz="1400" dirty="0" smtClean="0"/>
              <a:t>Например</a:t>
            </a:r>
            <a:r>
              <a:rPr lang="ru-RU" sz="1400" dirty="0"/>
              <a:t>, более половины яблок, груш и салатов имеют импортное происхождение. От </a:t>
            </a:r>
            <a:r>
              <a:rPr lang="ru-RU" sz="1400" dirty="0" err="1" smtClean="0"/>
              <a:t>хх</a:t>
            </a:r>
            <a:r>
              <a:rPr lang="ru-RU" sz="1400" dirty="0" smtClean="0"/>
              <a:t>% </a:t>
            </a:r>
            <a:r>
              <a:rPr lang="ru-RU" sz="1400" dirty="0"/>
              <a:t>до </a:t>
            </a:r>
            <a:r>
              <a:rPr lang="ru-RU" sz="1400" dirty="0" err="1" smtClean="0"/>
              <a:t>хх</a:t>
            </a:r>
            <a:r>
              <a:rPr lang="ru-RU" sz="1400" dirty="0" smtClean="0"/>
              <a:t>% </a:t>
            </a:r>
            <a:r>
              <a:rPr lang="ru-RU" sz="1400" dirty="0"/>
              <a:t>репчатого лука и моркови проходят через российскую таможню. В томатном потребительском сегменте – как минимум </a:t>
            </a:r>
            <a:r>
              <a:rPr lang="ru-RU" sz="1400" dirty="0" err="1" smtClean="0"/>
              <a:t>хх</a:t>
            </a:r>
            <a:r>
              <a:rPr lang="ru-RU" sz="1400" dirty="0" smtClean="0"/>
              <a:t>% </a:t>
            </a:r>
            <a:r>
              <a:rPr lang="ru-RU" sz="1400" dirty="0"/>
              <a:t>свежих помидоров приходят к нам из-за рубежа.</a:t>
            </a:r>
          </a:p>
          <a:p>
            <a:pPr algn="just"/>
            <a:r>
              <a:rPr lang="ru-RU" sz="1400" dirty="0"/>
              <a:t>В прошлом 2012 году Россия импортировала почти 4,0 миллиона тонн только основных категорий свежих овощей, фруктов и ягод</a:t>
            </a:r>
            <a:r>
              <a:rPr lang="ru-RU" sz="1400" dirty="0" smtClean="0"/>
              <a:t>. В </a:t>
            </a:r>
            <a:r>
              <a:rPr lang="ru-RU" sz="1400" dirty="0"/>
              <a:t>том числе, из-за рубежа к нам </a:t>
            </a:r>
            <a:r>
              <a:rPr lang="ru-RU" sz="1400" dirty="0" smtClean="0"/>
              <a:t>поступило ……</a:t>
            </a:r>
          </a:p>
          <a:p>
            <a:pPr algn="just"/>
            <a:r>
              <a:rPr lang="ru-RU" sz="1400" dirty="0" smtClean="0"/>
              <a:t>……………..</a:t>
            </a:r>
          </a:p>
          <a:p>
            <a:pPr algn="just"/>
            <a:r>
              <a:rPr lang="ru-RU" sz="1400" dirty="0"/>
              <a:t>Основными импортерами свежих овощей в РФ являются </a:t>
            </a:r>
            <a:r>
              <a:rPr lang="ru-RU" sz="1400" dirty="0" smtClean="0"/>
              <a:t>……….. </a:t>
            </a:r>
            <a:r>
              <a:rPr lang="ru-RU" sz="1400" dirty="0"/>
              <a:t>На них приходится половина всего овощного импорта в натуральных показателях.</a:t>
            </a:r>
          </a:p>
          <a:p>
            <a:pPr algn="just"/>
            <a:r>
              <a:rPr lang="ru-RU" sz="1400" dirty="0"/>
              <a:t>Особенно велика роль Турции, производители которой ежегодно отправляют россиянам от </a:t>
            </a:r>
            <a:r>
              <a:rPr lang="ru-RU" sz="1400" dirty="0" err="1" smtClean="0"/>
              <a:t>ххххх</a:t>
            </a:r>
            <a:r>
              <a:rPr lang="ru-RU" sz="1400" dirty="0" smtClean="0"/>
              <a:t> </a:t>
            </a:r>
            <a:r>
              <a:rPr lang="ru-RU" sz="1400" dirty="0"/>
              <a:t>до </a:t>
            </a:r>
            <a:r>
              <a:rPr lang="ru-RU" sz="1400" dirty="0" err="1" smtClean="0"/>
              <a:t>ххххтысяч</a:t>
            </a:r>
            <a:r>
              <a:rPr lang="ru-RU" sz="1400" dirty="0" smtClean="0"/>
              <a:t> </a:t>
            </a:r>
            <a:r>
              <a:rPr lang="ru-RU" sz="1400" dirty="0"/>
              <a:t>тонн свежих овощей. Россия является главным рынком сбыта для турецких экспортеров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…………….</a:t>
            </a:r>
          </a:p>
          <a:p>
            <a:pPr algn="just"/>
            <a:r>
              <a:rPr lang="ru-RU" sz="1400" dirty="0"/>
              <a:t>Данное исследование показывает  огромный потенциал российского рынка в сегменте свежих овощей, фруктов, зелени и ягод для отечественного производителя. </a:t>
            </a:r>
          </a:p>
          <a:p>
            <a:pPr algn="just"/>
            <a:r>
              <a:rPr lang="ru-RU" sz="1400" dirty="0"/>
              <a:t>По мнению аналитиков «Технологии Роста», основную часть импортируемой к нам </a:t>
            </a:r>
            <a:r>
              <a:rPr lang="en-US" sz="1400" dirty="0"/>
              <a:t>fresh </a:t>
            </a:r>
            <a:r>
              <a:rPr lang="ru-RU" sz="1400" dirty="0"/>
              <a:t>продукции вполне могут заменить овощи и фрукты, выращенные на российских полях и в российских теплицах. Тем более, что отечественные потребители уверены в более высоком качестве местной продукции, и предпочитают ее любой импортной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9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695" y="2475693"/>
            <a:ext cx="9070848" cy="2587752"/>
          </a:xfrm>
        </p:spPr>
        <p:txBody>
          <a:bodyPr/>
          <a:lstStyle/>
          <a:p>
            <a:r>
              <a:rPr lang="ru-RU" dirty="0" smtClean="0"/>
              <a:t>Потребление</a:t>
            </a:r>
            <a:br>
              <a:rPr lang="ru-RU" dirty="0" smtClean="0"/>
            </a:br>
            <a:r>
              <a:rPr lang="ru-RU" sz="4000" dirty="0" smtClean="0"/>
              <a:t>свежих овощей, фруктов и ягод в РФ</a:t>
            </a:r>
            <a:br>
              <a:rPr lang="ru-RU" sz="4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15" y="1267415"/>
            <a:ext cx="2121408" cy="10430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14233" y="46534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источник: Росстат, агрегированный анализ рыночных данных, расчеты «Технологии </a:t>
            </a:r>
            <a:r>
              <a:rPr lang="ru-RU" dirty="0" smtClean="0"/>
              <a:t>Роста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984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2264" y="633326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31" y="122334"/>
            <a:ext cx="4960620" cy="2957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066" y="122333"/>
            <a:ext cx="4960620" cy="2957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923" y="3227294"/>
            <a:ext cx="4953000" cy="29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809" y="2388817"/>
            <a:ext cx="9070848" cy="2587752"/>
          </a:xfrm>
        </p:spPr>
        <p:txBody>
          <a:bodyPr/>
          <a:lstStyle/>
          <a:p>
            <a:r>
              <a:rPr lang="ru-RU" dirty="0" smtClean="0"/>
              <a:t>Производство</a:t>
            </a:r>
            <a:br>
              <a:rPr lang="ru-RU" dirty="0" smtClean="0"/>
            </a:br>
            <a:r>
              <a:rPr lang="ru-RU" sz="4000" dirty="0" smtClean="0"/>
              <a:t>свежих овощей, фруктов и ягод в РФ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15" y="1179599"/>
            <a:ext cx="2043031" cy="10044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14233" y="46534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источник: Росстат, агрегированный анализ рыночных данных, расчеты «Технологии </a:t>
            </a:r>
            <a:r>
              <a:rPr lang="ru-RU" dirty="0" smtClean="0"/>
              <a:t>Роста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631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2264" y="633326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Copyrights©Технологии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Роста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30" y="537882"/>
            <a:ext cx="9956436" cy="52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46" y="2310440"/>
            <a:ext cx="9070848" cy="2587752"/>
          </a:xfrm>
        </p:spPr>
        <p:txBody>
          <a:bodyPr/>
          <a:lstStyle/>
          <a:p>
            <a:r>
              <a:rPr lang="ru-RU" dirty="0" smtClean="0"/>
              <a:t>Структура</a:t>
            </a: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производства  в  РФ по типу хозяйств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14" y="1173394"/>
            <a:ext cx="2082220" cy="1023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14233" y="4653403"/>
            <a:ext cx="672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источник: Росстат</a:t>
            </a:r>
            <a:r>
              <a:rPr lang="ru-RU" dirty="0" smtClean="0"/>
              <a:t>, Минсельхоз, </a:t>
            </a:r>
            <a:r>
              <a:rPr lang="ru-RU" dirty="0"/>
              <a:t>агрегированный анализ рыночных данных, расчеты «Технологии </a:t>
            </a:r>
            <a:r>
              <a:rPr lang="ru-RU" dirty="0" smtClean="0"/>
              <a:t>Роста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559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87" y="423047"/>
            <a:ext cx="11320272" cy="52084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Анализируемые виды овощей, фруктов, ягод и зелени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500" dirty="0"/>
          </a:p>
          <a:p>
            <a:pPr marL="342900" indent="-342900" algn="just">
              <a:buAutoNum type="arabicPeriod"/>
            </a:pPr>
            <a:endParaRPr lang="ru-RU" sz="15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Роста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  <p:pic>
        <p:nvPicPr>
          <p:cNvPr id="4" name="Picture 2" descr="http://cwer.ws/media/files/u771081/screen23/FRU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09" y="3654591"/>
            <a:ext cx="1490598" cy="12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seven7city.ru/images/photos/strawberr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74" y="3654592"/>
            <a:ext cx="1466163" cy="125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ru-foto.jpg - 36.58 KB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80" y="2195079"/>
            <a:ext cx="1481284" cy="128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app-fot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74" y="2230669"/>
            <a:ext cx="1491212" cy="125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voronezh.fruitinfo.ru/data/news/7/309587/32630_430,29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2" y="2255963"/>
            <a:ext cx="1522560" cy="12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groprim.com/_ph/10/2/20482288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28" y="2265753"/>
            <a:ext cx="1438180" cy="1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lovesad.ru/images/stories/000092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98" y="3641064"/>
            <a:ext cx="1428510" cy="12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tomat-foto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77" y="3654591"/>
            <a:ext cx="1534465" cy="12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ogr-foto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63" y="3641064"/>
            <a:ext cx="1434991" cy="126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Морковь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04" y="2285808"/>
            <a:ext cx="1386250" cy="119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onion-foto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85" y="2252406"/>
            <a:ext cx="1561248" cy="124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salat-foto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84" y="3641064"/>
            <a:ext cx="1581860" cy="126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7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46" y="2310440"/>
            <a:ext cx="9070848" cy="2587752"/>
          </a:xfrm>
        </p:spPr>
        <p:txBody>
          <a:bodyPr/>
          <a:lstStyle/>
          <a:p>
            <a:r>
              <a:rPr lang="ru-RU" dirty="0" smtClean="0"/>
              <a:t>предложение</a:t>
            </a: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  свежих овощей  на российском рынке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41" y="1199084"/>
            <a:ext cx="2029968" cy="9980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14233" y="46534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источник</a:t>
            </a:r>
            <a:r>
              <a:rPr lang="ru-RU" dirty="0" smtClean="0"/>
              <a:t>: </a:t>
            </a:r>
            <a:r>
              <a:rPr lang="ru-RU" dirty="0"/>
              <a:t>агрегированный анализ рыночных </a:t>
            </a:r>
            <a:r>
              <a:rPr lang="ru-RU" dirty="0" smtClean="0"/>
              <a:t>данных и </a:t>
            </a:r>
            <a:r>
              <a:rPr lang="ru-RU" dirty="0"/>
              <a:t>расчеты «Технологии </a:t>
            </a:r>
            <a:r>
              <a:rPr lang="ru-RU" dirty="0" smtClean="0"/>
              <a:t>Роста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967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2264" y="633326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625" y="255494"/>
            <a:ext cx="10115712" cy="58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2264" y="633326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Copyrights©Технологии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Роста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50" y="2528046"/>
            <a:ext cx="5921156" cy="3617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8" y="40340"/>
            <a:ext cx="5918778" cy="37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805" y="2488051"/>
            <a:ext cx="9070848" cy="2893846"/>
          </a:xfrm>
        </p:spPr>
        <p:txBody>
          <a:bodyPr/>
          <a:lstStyle/>
          <a:p>
            <a:r>
              <a:rPr lang="ru-RU" dirty="0" smtClean="0"/>
              <a:t>Импорт свежих </a:t>
            </a:r>
            <a:r>
              <a:rPr lang="ru-RU" sz="4000" dirty="0" smtClean="0"/>
              <a:t>овощей, фруктов  ягод в Россию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800" dirty="0" smtClean="0"/>
              <a:t>источники: ФТС РФ,  агрегированный анализ и </a:t>
            </a:r>
            <a:br>
              <a:rPr lang="ru-RU" sz="1800" dirty="0" smtClean="0"/>
            </a:br>
            <a:r>
              <a:rPr lang="ru-RU" sz="1800" dirty="0" smtClean="0"/>
              <a:t> Расчеты   «технологии Роста»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41" y="1218353"/>
            <a:ext cx="1990779" cy="978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0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2264" y="633326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309" y="778268"/>
            <a:ext cx="6373682" cy="43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4" y="2322910"/>
            <a:ext cx="9070848" cy="2587752"/>
          </a:xfrm>
        </p:spPr>
        <p:txBody>
          <a:bodyPr/>
          <a:lstStyle/>
          <a:p>
            <a:r>
              <a:rPr lang="ru-RU" dirty="0" smtClean="0"/>
              <a:t>Импорт свежего картофеля</a:t>
            </a:r>
            <a:endParaRPr lang="ru-RU" sz="7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332" y="4820883"/>
            <a:ext cx="9171432" cy="457200"/>
          </a:xfrm>
        </p:spPr>
        <p:txBody>
          <a:bodyPr>
            <a:normAutofit/>
          </a:bodyPr>
          <a:lstStyle/>
          <a:p>
            <a:r>
              <a:rPr lang="ru-RU" dirty="0" smtClean="0"/>
              <a:t>Объем, структура, цена, поставщики. Источник: ФТС РФ, расчеты «Технологии Роста»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2" y="1153256"/>
            <a:ext cx="2016905" cy="991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4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030579"/>
              </p:ext>
            </p:extLst>
          </p:nvPr>
        </p:nvGraphicFramePr>
        <p:xfrm>
          <a:off x="4924698" y="1110343"/>
          <a:ext cx="6792962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53197"/>
              </p:ext>
            </p:extLst>
          </p:nvPr>
        </p:nvGraphicFramePr>
        <p:xfrm>
          <a:off x="423887" y="1097280"/>
          <a:ext cx="5023325" cy="47270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01302"/>
                <a:gridCol w="1789611"/>
                <a:gridCol w="1332412"/>
              </a:tblGrid>
              <a:tr h="984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Поставки картофеля в </a:t>
                      </a:r>
                      <a:r>
                        <a:rPr lang="ru-RU" sz="1600" u="none" strike="noStrike" dirty="0" smtClean="0">
                          <a:effectLst/>
                        </a:rPr>
                        <a:t>Россию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в 2012 г.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Стоимость, </a:t>
                      </a:r>
                      <a:r>
                        <a:rPr lang="ru-RU" sz="1600" u="none" strike="noStrike" dirty="0" smtClean="0">
                          <a:effectLst/>
                        </a:rPr>
                        <a:t>тысяч долларов </a:t>
                      </a:r>
                      <a:endParaRPr lang="ru-RU" sz="1600" b="1" i="0" u="none" strike="noStrike" dirty="0">
                        <a:solidFill>
                          <a:srgbClr val="3D661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Вес, тонн </a:t>
                      </a:r>
                      <a:endParaRPr lang="ru-RU" sz="1600" b="1" i="0" u="none" strike="noStrike" dirty="0">
                        <a:solidFill>
                          <a:srgbClr val="3D661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Азербайджан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…………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Китай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Египет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Нидерланды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Саудовская Аравия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Франция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Германия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7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voronezh.fruitinfo.ru/data/news/7/309587/32630_430,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1293224"/>
            <a:ext cx="3054314" cy="24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400421"/>
              </p:ext>
            </p:extLst>
          </p:nvPr>
        </p:nvGraphicFramePr>
        <p:xfrm>
          <a:off x="587828" y="679269"/>
          <a:ext cx="7121957" cy="339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935620"/>
              </p:ext>
            </p:extLst>
          </p:nvPr>
        </p:nvGraphicFramePr>
        <p:xfrm>
          <a:off x="763996" y="4101738"/>
          <a:ext cx="10128032" cy="17765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9327"/>
                <a:gridCol w="2536235"/>
                <a:gridCol w="2536235"/>
                <a:gridCol w="2536235"/>
              </a:tblGrid>
              <a:tr h="881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импорт 0701 (картофель свежий и охлажденный)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стоимость, тысяч долларов США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вес, тонн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средняя цена поставки, долларов/кг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98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2011 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……..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2012 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2013 г (1 полугодие)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9268" y="5974863"/>
            <a:ext cx="1089442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38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653" y="2184089"/>
            <a:ext cx="9070848" cy="3080242"/>
          </a:xfrm>
        </p:spPr>
        <p:txBody>
          <a:bodyPr/>
          <a:lstStyle/>
          <a:p>
            <a:r>
              <a:rPr lang="ru-RU" sz="6600" dirty="0" smtClean="0"/>
              <a:t>Ведущие импортеры РФ </a:t>
            </a:r>
            <a:br>
              <a:rPr lang="ru-RU" sz="6600" dirty="0" smtClean="0"/>
            </a:br>
            <a:r>
              <a:rPr lang="ru-RU" sz="4000" dirty="0" smtClean="0"/>
              <a:t>свежих овощей, фруктов, ягод и зелени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52" y="1419669"/>
            <a:ext cx="1554753" cy="764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8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906309"/>
              </p:ext>
            </p:extLst>
          </p:nvPr>
        </p:nvGraphicFramePr>
        <p:xfrm>
          <a:off x="342640" y="239845"/>
          <a:ext cx="11506721" cy="6103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054"/>
                <a:gridCol w="2414981"/>
                <a:gridCol w="2106200"/>
                <a:gridCol w="2208511"/>
                <a:gridCol w="948529"/>
                <a:gridCol w="1560169"/>
                <a:gridCol w="1904277"/>
              </a:tblGrid>
              <a:tr h="509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Поставщик </a:t>
                      </a:r>
                      <a:endParaRPr lang="en-GB" sz="12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Специализация 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Страны-импортеры</a:t>
                      </a:r>
                      <a:endParaRPr lang="ru-RU" sz="11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  работы</a:t>
                      </a:r>
                      <a:endParaRPr lang="en-US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Контакты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 </a:t>
                      </a:r>
                      <a:endParaRPr lang="ru-RU" sz="12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93" marR="44293" marT="0" marB="0" anchor="ctr"/>
                </a:tc>
              </a:tr>
              <a:tr h="1696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………………..</a:t>
                      </a: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………………….</a:t>
                      </a: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…………………..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93" marR="44293" marT="0" marB="0" anchor="ctr"/>
                </a:tc>
              </a:tr>
              <a:tr h="977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 smtClean="0">
                        <a:effectLst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dirty="0" smtClean="0">
                        <a:effectLst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Азербайджан, Египет, Израиль, Польша, Турция, Узбекистан, Бразилия, Франция, Италия, Китай,</a:t>
                      </a:r>
                      <a:r>
                        <a:rPr lang="ru-RU" sz="1000" baseline="0" dirty="0" smtClean="0">
                          <a:effectLst/>
                        </a:rPr>
                        <a:t> Нидерланды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98" marR="532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 2007 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98" marR="532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93" marR="44293" marT="0" marB="0" anchor="ctr"/>
                </a:tc>
              </a:tr>
              <a:tr h="1315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Прямые поставки свежих овощей и фруктов из стран Северной Америки, Африки, Европы и Азии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98" marR="532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Польша, Чили, Мексика, Южная Африка,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Израиль, др. 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98" marR="532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1998 г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98" marR="532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93" marR="44293" marT="0" marB="0" anchor="ctr"/>
                </a:tc>
              </a:tr>
              <a:tr h="793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93" marR="44293" marT="0" marB="0" anchor="ctr"/>
                </a:tc>
              </a:tr>
              <a:tr h="810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………………………..</a:t>
                      </a:r>
                    </a:p>
                  </a:txBody>
                  <a:tcPr marL="44293" marR="442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7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637" y="597858"/>
            <a:ext cx="11320272" cy="5305401"/>
          </a:xfrm>
        </p:spPr>
        <p:txBody>
          <a:bodyPr>
            <a:noAutofit/>
          </a:bodyPr>
          <a:lstStyle/>
          <a:p>
            <a:r>
              <a:rPr lang="ru-RU" sz="1500" dirty="0" smtClean="0"/>
              <a:t>В данном  </a:t>
            </a:r>
            <a:r>
              <a:rPr lang="ru-RU" sz="1500" dirty="0"/>
              <a:t>исследовании в текстовом виде, графической и табличной форме приведены данные по балансу предложения и спроса  в России на продукцию категории </a:t>
            </a:r>
            <a:r>
              <a:rPr lang="en-US" sz="1500" dirty="0"/>
              <a:t>fresh </a:t>
            </a:r>
            <a:r>
              <a:rPr lang="ru-RU" sz="1500" dirty="0"/>
              <a:t>в сегментах свежих овощей, зелени, фруктов и ягод. Подробно рассмотрены 12 видов свежих овощей, фруктов, ягод и зелени, наиболее популярных и востребованных в РФ, как у конечных потребителей, так и у отечественных производителей. В исследуемые виды вошли картофель, капуста, морковь, лук репчатый, салат-латук, томаты, огурцы, перец сладкий, яблоки, груши, клубника (земляника) и малина.</a:t>
            </a:r>
          </a:p>
          <a:p>
            <a:r>
              <a:rPr lang="ru-RU" sz="1500" dirty="0"/>
              <a:t>Проанализированы объемы внутреннего производства, в том числе, по типу хозяйств-производителей, и объемы импорта в целом, по каждой из категорий и по каждому виду продукции в отдельности. Дана динамика производства, динамика импорта и динамика потребления. Рассчитано среднедушевое потребление каждой категории  и по видам свежей продукции в частности.</a:t>
            </a:r>
          </a:p>
          <a:p>
            <a:r>
              <a:rPr lang="ru-RU" sz="1500" dirty="0"/>
              <a:t>Импорт проанализирован в разрезе натуральных и стоимостных показателей. Приведены количественные данные в динамике за 3 года, по основным странам-импортерам, а также цены поставки на каждый из 12-ти видов  </a:t>
            </a:r>
            <a:r>
              <a:rPr lang="en-US" sz="1500" dirty="0"/>
              <a:t>fresh</a:t>
            </a:r>
            <a:r>
              <a:rPr lang="ru-RU" sz="1500" dirty="0"/>
              <a:t>-продукции.</a:t>
            </a:r>
          </a:p>
          <a:p>
            <a:r>
              <a:rPr lang="ru-RU" sz="1500" dirty="0"/>
              <a:t>Составлен перечень 15 крупнейших поставщиков импортной свежей продукции на российский рынок с указанием их специализации, географии охвата и контактов.</a:t>
            </a:r>
          </a:p>
          <a:p>
            <a:r>
              <a:rPr lang="ru-RU" sz="1500" dirty="0"/>
              <a:t>Результаты исследования показывают огромный потенциал для организации внутреннего производства свежих овощей, фруктов и ягод в России с целью вытеснения импорта и удовлетворения платежеспособного потребительского спроса качественной продукцией отечественного происхождения.</a:t>
            </a:r>
          </a:p>
          <a:p>
            <a:r>
              <a:rPr lang="ru-RU" sz="1500" dirty="0"/>
              <a:t>Объем отчета  - 79 слайдов, включая  71 диаграмму и  13 таблиц.</a:t>
            </a:r>
          </a:p>
          <a:p>
            <a:r>
              <a:rPr lang="ru-RU" sz="1500" dirty="0" smtClean="0"/>
              <a:t>Возможно </a:t>
            </a:r>
            <a:r>
              <a:rPr lang="ru-RU" sz="1500" dirty="0"/>
              <a:t>приобретение отдельных выдержек из отчета по интересующим видам овощей, фруктов и ягод</a:t>
            </a:r>
            <a:r>
              <a:rPr lang="ru-RU" sz="15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79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219" y="2567199"/>
            <a:ext cx="9070848" cy="2587752"/>
          </a:xfrm>
        </p:spPr>
        <p:txBody>
          <a:bodyPr/>
          <a:lstStyle/>
          <a:p>
            <a:r>
              <a:rPr lang="ru-RU" dirty="0" smtClean="0"/>
              <a:t>Основные выводы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6" y="1171474"/>
            <a:ext cx="1920240" cy="944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1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6394"/>
            <a:ext cx="10058400" cy="48770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 </a:t>
            </a:r>
            <a:endParaRPr lang="ru-RU" sz="28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66800" y="703211"/>
            <a:ext cx="8385521" cy="4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200" dirty="0" smtClean="0"/>
              <a:t>Краткая информация об исполнителе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21" y="484784"/>
            <a:ext cx="2225873" cy="1095822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679269" y="1522601"/>
            <a:ext cx="10894421" cy="438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/>
              <a:t>Компания  «Технологии Роста» работает на российском рынке маркетинговых исследований  8 лет. Нашей главной специализацией стала аграрная отрасль, в анализе которой нами накоплен огромный опыт, значительный объем уникальных маркетинговых данных и знание современных </a:t>
            </a:r>
            <a:r>
              <a:rPr lang="ru-RU" sz="1500" dirty="0" err="1" smtClean="0"/>
              <a:t>агро</a:t>
            </a:r>
            <a:r>
              <a:rPr lang="ru-RU" sz="1500" dirty="0" smtClean="0"/>
              <a:t> технологий.</a:t>
            </a:r>
          </a:p>
          <a:p>
            <a:pPr marL="0" indent="0" algn="just">
              <a:buNone/>
            </a:pPr>
            <a:r>
              <a:rPr lang="ru-RU" sz="1500" dirty="0" smtClean="0"/>
              <a:t>Наиболее изученными сегментами сельского хозяйства стали:</a:t>
            </a:r>
          </a:p>
          <a:p>
            <a:pPr marL="285750" indent="-285750" algn="just"/>
            <a:r>
              <a:rPr lang="ru-RU" sz="1500" dirty="0" smtClean="0"/>
              <a:t>Тепличный бизнес в России в целом и по регионам в частности,</a:t>
            </a:r>
          </a:p>
          <a:p>
            <a:pPr marL="285750" indent="-285750" algn="just"/>
            <a:r>
              <a:rPr lang="ru-RU" sz="1500" dirty="0" smtClean="0"/>
              <a:t>Овощеводство и цветоводство в защищенном грунте, </a:t>
            </a:r>
          </a:p>
          <a:p>
            <a:pPr marL="285750" indent="-285750" algn="just"/>
            <a:r>
              <a:rPr lang="ru-RU" sz="1500" dirty="0" smtClean="0"/>
              <a:t>Рынок свежих ягод, современные системы выращивания,</a:t>
            </a:r>
          </a:p>
          <a:p>
            <a:pPr marL="285750" indent="-285750" algn="just"/>
            <a:r>
              <a:rPr lang="ru-RU" sz="1500" dirty="0" smtClean="0"/>
              <a:t>Органическое земледелие, экологически чистая продукция,</a:t>
            </a:r>
          </a:p>
          <a:p>
            <a:pPr marL="285750" indent="-285750" algn="just"/>
            <a:r>
              <a:rPr lang="ru-RU" sz="1500" dirty="0" smtClean="0"/>
              <a:t>Мясное и молочное животноводство, птицеводство,</a:t>
            </a:r>
          </a:p>
          <a:p>
            <a:pPr marL="285750" indent="-285750" algn="just"/>
            <a:r>
              <a:rPr lang="ru-RU" sz="1500" dirty="0" smtClean="0"/>
              <a:t>Импортно-экспортные операции в продуктовом сегменте,</a:t>
            </a:r>
          </a:p>
          <a:p>
            <a:pPr marL="285750" indent="-285750" algn="just"/>
            <a:r>
              <a:rPr lang="ru-RU" sz="1500" dirty="0" smtClean="0"/>
              <a:t>Рыболовство и </a:t>
            </a:r>
            <a:r>
              <a:rPr lang="ru-RU" sz="1500" dirty="0" err="1" smtClean="0"/>
              <a:t>аквакультура</a:t>
            </a:r>
            <a:r>
              <a:rPr lang="ru-RU" sz="1500" dirty="0" smtClean="0"/>
              <a:t>, бизнес по организации любительской рыбалки</a:t>
            </a:r>
          </a:p>
          <a:p>
            <a:pPr marL="0" indent="0" algn="just">
              <a:buNone/>
            </a:pPr>
            <a:r>
              <a:rPr lang="ru-RU" sz="1500" dirty="0" smtClean="0"/>
              <a:t>Наши исследования помогают понять ситуацию на рынке и ее тенденции, оценить баланс спроса и предложения, выделить дефицитные сегменты, определить перспективные направления развития и новые проекты. Обращайтесь, вместе мы найдем оптимальное решение для Вашего бизнеса! </a:t>
            </a:r>
            <a:endParaRPr lang="ru-RU" sz="1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9268" y="5974863"/>
            <a:ext cx="1089442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06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87" y="423047"/>
            <a:ext cx="11320272" cy="52084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Содержание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sz="1500" dirty="0" smtClean="0"/>
              <a:t>Краткий обзор состояния, тенденций и особенностей рынка свежей продукции России</a:t>
            </a:r>
          </a:p>
          <a:p>
            <a:pPr marL="342900" indent="-342900" algn="just">
              <a:buAutoNum type="arabicPeriod"/>
            </a:pPr>
            <a:r>
              <a:rPr lang="ru-RU" sz="1500" dirty="0" smtClean="0"/>
              <a:t>Потребление свежих овощей и фруктов в России. Среднедушевые показатели по видам фруктов, овощей, ягод. Потребление по регионам РФ</a:t>
            </a:r>
          </a:p>
          <a:p>
            <a:pPr marL="342900" indent="-342900" algn="just">
              <a:buAutoNum type="arabicPeriod"/>
            </a:pPr>
            <a:r>
              <a:rPr lang="ru-RU" sz="1500" dirty="0" smtClean="0"/>
              <a:t>Производство свежих овощей, фруктов и ягод в РФ. Объемы производства, динамика валового сбора по видам культур</a:t>
            </a:r>
          </a:p>
          <a:p>
            <a:pPr marL="342900" indent="-342900" algn="just">
              <a:buAutoNum type="arabicPeriod"/>
            </a:pPr>
            <a:r>
              <a:rPr lang="ru-RU" sz="1500" dirty="0" smtClean="0"/>
              <a:t>Структура производства свежих овощей, фруктов и ягод в РФ по типу хозяйств. Сравнение структуры по отдельным категориям продукции. Сравнение региональных структур (по федеральным округам РФ)</a:t>
            </a:r>
          </a:p>
          <a:p>
            <a:pPr marL="342900" indent="-342900" algn="just">
              <a:buAutoNum type="arabicPeriod"/>
            </a:pPr>
            <a:r>
              <a:rPr lang="ru-RU" sz="1500" dirty="0" smtClean="0"/>
              <a:t>Предложение свежих овощей, фруктов, ягод и зелени на российском рынке. Структура предложения по видам культур (импорт – отечественное товарное производство – производство населением)</a:t>
            </a:r>
          </a:p>
          <a:p>
            <a:pPr marL="342900" indent="-342900" algn="just">
              <a:buAutoNum type="arabicPeriod"/>
            </a:pPr>
            <a:r>
              <a:rPr lang="ru-RU" sz="1500" dirty="0" smtClean="0"/>
              <a:t>Импорт свежих овощей и фруктов в Россию в 2011 – 2013 гг. Объемы, стоимость, динамика, средняя цена поставки по каждой культуре. Основные страны-поставщики по каждой культуре.</a:t>
            </a:r>
          </a:p>
          <a:p>
            <a:pPr marL="342900" indent="-342900" algn="just">
              <a:buAutoNum type="arabicPeriod"/>
            </a:pPr>
            <a:r>
              <a:rPr lang="ru-RU" sz="1500" dirty="0" smtClean="0"/>
              <a:t> Ведущие импортеры РФ свежих овощей,  фруктов, зелени, ягод. Специализация, контакты</a:t>
            </a:r>
          </a:p>
          <a:p>
            <a:pPr marL="342900" indent="-342900" algn="just">
              <a:buAutoNum type="arabicPeriod"/>
            </a:pPr>
            <a:r>
              <a:rPr lang="ru-RU" sz="1500" dirty="0" smtClean="0"/>
              <a:t>Выводы по результатам исследования</a:t>
            </a:r>
          </a:p>
          <a:p>
            <a:pPr marL="342900" indent="-342900" algn="just">
              <a:buAutoNum type="arabicPeriod"/>
            </a:pPr>
            <a:r>
              <a:rPr lang="ru-RU" sz="1500" dirty="0" smtClean="0"/>
              <a:t>Краткая информация об исполнителе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49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87" y="423047"/>
            <a:ext cx="11320272" cy="52084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Перечень диаграмм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Динамика среднедушевого потребления овощей и фруктов населением России с 2000 по 2012 </a:t>
            </a:r>
            <a:r>
              <a:rPr lang="ru-RU" sz="1400" dirty="0" err="1"/>
              <a:t>гг</a:t>
            </a:r>
            <a:r>
              <a:rPr lang="ru-RU" sz="1400" dirty="0"/>
              <a:t>, кг/ человека в год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Среднедушевое потребление овощей </a:t>
            </a:r>
            <a:r>
              <a:rPr lang="ru-RU" sz="1400" dirty="0" err="1"/>
              <a:t>борщевого</a:t>
            </a:r>
            <a:r>
              <a:rPr lang="ru-RU" sz="1400" dirty="0"/>
              <a:t> набора россиянами (картофель, капуста, морковь, лук)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Среднедушевое потребление </a:t>
            </a:r>
            <a:r>
              <a:rPr lang="ru-RU" sz="1400" dirty="0" err="1"/>
              <a:t>малолёжких</a:t>
            </a:r>
            <a:r>
              <a:rPr lang="ru-RU" sz="1400" dirty="0"/>
              <a:t> овощей россиянами (огурцы, помидоры, перец сладкий, салат-латук)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Среднедушевое потребление фруктов и ягод россиянами (яблоки, груши, клубника, малина)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Среднедушевое потребление свежих овощей и бахчевых культур населением по регионам РФ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Среднедушевое потребление свежих фруктов и ягод населением по регионам РФ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Динамика валового производства картофеля и овощей в России в 2000-2012 гг. в натуральных показателях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Динамика производства капусты, моркови и лука репчатого в России в 2000-2012 гг. в натуральных показателях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Динамика производства томатов и огурцов в России в 2007 – 2012 гг. в </a:t>
            </a:r>
            <a:r>
              <a:rPr lang="ru-RU" sz="1400" dirty="0" err="1"/>
              <a:t>в</a:t>
            </a:r>
            <a:r>
              <a:rPr lang="ru-RU" sz="1400" dirty="0"/>
              <a:t> натуральных показателях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Динамика производства овощей и зелени защищенного грунта в России в 2007 -2012 </a:t>
            </a:r>
            <a:r>
              <a:rPr lang="ru-RU" sz="1400" dirty="0" err="1"/>
              <a:t>гг</a:t>
            </a:r>
            <a:r>
              <a:rPr lang="ru-RU" sz="1400" dirty="0"/>
              <a:t> в натуральных показателях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Структура производства всех видов овощей в России по типу хозяйств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Структура производства картофеля в России по типу хозяйств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Структура производства овощей открытого грунта (кроме картофеля) по типу хозяйств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Структура производства овощей защищенного грунта в России по типу хозяйств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Структура производства всех видов овощей по типу хозяйств по каждому региону России</a:t>
            </a:r>
            <a:r>
              <a:rPr lang="ru-RU" sz="1400" dirty="0" smtClean="0"/>
              <a:t>,%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61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87" y="423046"/>
            <a:ext cx="11320272" cy="55992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Перечень диаграмм (продолжение)</a:t>
            </a:r>
            <a:endParaRPr lang="ru-RU" dirty="0" smtClean="0"/>
          </a:p>
          <a:p>
            <a:pPr marL="0" lvl="0" indent="0">
              <a:buNone/>
            </a:pPr>
            <a:r>
              <a:rPr lang="ru-RU" sz="1400" dirty="0" smtClean="0"/>
              <a:t>16.  Объем предложения свежих овощей и зелени в России в 2012 г. (вместе с импортом) в натуральных показателях </a:t>
            </a:r>
          </a:p>
          <a:p>
            <a:pPr marL="0" lvl="0" indent="0">
              <a:buNone/>
            </a:pPr>
            <a:r>
              <a:rPr lang="ru-RU" sz="1400" dirty="0" smtClean="0"/>
              <a:t>17.  Объем предложения свежих фруктов и ягод в России в 2012 г. (вместе с импортом) в натуральных показателях</a:t>
            </a:r>
          </a:p>
          <a:p>
            <a:pPr marL="0" lvl="0" indent="0">
              <a:buNone/>
            </a:pPr>
            <a:r>
              <a:rPr lang="ru-RU" sz="1400" dirty="0" smtClean="0"/>
              <a:t>18. Структура происхождения картофеля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19. Структура </a:t>
            </a:r>
            <a:r>
              <a:rPr lang="ru-RU" sz="1400" dirty="0"/>
              <a:t>происхождения капусты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20.Структура </a:t>
            </a:r>
            <a:r>
              <a:rPr lang="ru-RU" sz="1400" dirty="0"/>
              <a:t>происхождения моркови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21. Структура </a:t>
            </a:r>
            <a:r>
              <a:rPr lang="ru-RU" sz="1400" dirty="0"/>
              <a:t>происхождения лука репчатого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22. Структура </a:t>
            </a:r>
            <a:r>
              <a:rPr lang="ru-RU" sz="1400" dirty="0"/>
              <a:t>происхождения огурцов в России (импорт/товарное </a:t>
            </a:r>
            <a:r>
              <a:rPr lang="ru-RU" sz="1400" dirty="0" smtClean="0"/>
              <a:t>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23. Структура </a:t>
            </a:r>
            <a:r>
              <a:rPr lang="ru-RU" sz="1400" dirty="0"/>
              <a:t>происхождения томатов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24. Структура </a:t>
            </a:r>
            <a:r>
              <a:rPr lang="ru-RU" sz="1400" dirty="0"/>
              <a:t>происхождения листовых салатов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25. Структура </a:t>
            </a:r>
            <a:r>
              <a:rPr lang="ru-RU" sz="1400" dirty="0"/>
              <a:t>происхождения сладкого перца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26. Структура </a:t>
            </a:r>
            <a:r>
              <a:rPr lang="ru-RU" sz="1400" dirty="0"/>
              <a:t>происхождения яблок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27. Структура </a:t>
            </a:r>
            <a:r>
              <a:rPr lang="ru-RU" sz="1400" dirty="0"/>
              <a:t>происхождения груш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28. Структура </a:t>
            </a:r>
            <a:r>
              <a:rPr lang="ru-RU" sz="1400" dirty="0"/>
              <a:t>происхождения клубники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29. Структура </a:t>
            </a:r>
            <a:r>
              <a:rPr lang="ru-RU" sz="1400" dirty="0"/>
              <a:t>происхождения малины в России (импорт/товарное производство/ЛХН)</a:t>
            </a:r>
          </a:p>
          <a:p>
            <a:pPr marL="0" lvl="0" indent="0">
              <a:buNone/>
            </a:pPr>
            <a:r>
              <a:rPr lang="ru-RU" sz="1400" dirty="0" smtClean="0"/>
              <a:t>30. Объем </a:t>
            </a:r>
            <a:r>
              <a:rPr lang="ru-RU" sz="1400" dirty="0"/>
              <a:t>импорта свежих фруктов, ягод, овощей и зелени в Россию в 2011 – 2012 </a:t>
            </a:r>
            <a:r>
              <a:rPr lang="ru-RU" sz="1400" dirty="0" err="1"/>
              <a:t>гг</a:t>
            </a:r>
            <a:r>
              <a:rPr lang="ru-RU" sz="1400" dirty="0"/>
              <a:t> в натуральных показателях по каждому виду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Copyrights©Технологии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639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87" y="423047"/>
            <a:ext cx="11320272" cy="52084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Перечень диаграмм (продолжение)</a:t>
            </a:r>
            <a:endParaRPr lang="ru-RU" dirty="0" smtClean="0"/>
          </a:p>
          <a:p>
            <a:pPr marL="0" lvl="0" indent="0">
              <a:buNone/>
            </a:pPr>
            <a:r>
              <a:rPr lang="ru-RU" sz="1400" dirty="0" smtClean="0"/>
              <a:t>31. Страны-импортеры </a:t>
            </a:r>
            <a:r>
              <a:rPr lang="ru-RU" sz="1400" dirty="0"/>
              <a:t>свежих овощей в Россию, %</a:t>
            </a:r>
          </a:p>
          <a:p>
            <a:pPr marL="0" lvl="0" indent="0">
              <a:buNone/>
            </a:pPr>
            <a:r>
              <a:rPr lang="ru-RU" sz="1400" dirty="0" smtClean="0"/>
              <a:t>32. Страны-импортеры </a:t>
            </a:r>
            <a:r>
              <a:rPr lang="ru-RU" sz="1400" dirty="0"/>
              <a:t>свежих фруктов в Россию, %</a:t>
            </a:r>
          </a:p>
          <a:p>
            <a:pPr marL="0" lvl="0" indent="0">
              <a:buNone/>
            </a:pPr>
            <a:r>
              <a:rPr lang="ru-RU" sz="1400" dirty="0" smtClean="0"/>
              <a:t>33. Страны-импортеры </a:t>
            </a:r>
            <a:r>
              <a:rPr lang="ru-RU" sz="1400" dirty="0"/>
              <a:t>свежих ягод в Россию, %</a:t>
            </a:r>
          </a:p>
          <a:p>
            <a:pPr marL="0" lvl="0" indent="0">
              <a:buNone/>
            </a:pPr>
            <a:r>
              <a:rPr lang="ru-RU" sz="1400" dirty="0" smtClean="0"/>
              <a:t>34. Страны-импортеры </a:t>
            </a:r>
            <a:r>
              <a:rPr lang="ru-RU" sz="1400" dirty="0"/>
              <a:t>свежей зелени в Россию, %</a:t>
            </a:r>
          </a:p>
          <a:p>
            <a:pPr marL="0" lvl="0" indent="0">
              <a:buNone/>
            </a:pPr>
            <a:r>
              <a:rPr lang="ru-RU" sz="1400" dirty="0" smtClean="0"/>
              <a:t>35. Основные </a:t>
            </a:r>
            <a:r>
              <a:rPr lang="ru-RU" sz="1400" dirty="0"/>
              <a:t>страны-поставщики категории </a:t>
            </a:r>
            <a:r>
              <a:rPr lang="en-US" sz="1400" dirty="0"/>
              <a:t>fresh </a:t>
            </a:r>
            <a:r>
              <a:rPr lang="ru-RU" sz="1400" dirty="0"/>
              <a:t> в Россию и объемы их поставок в 2012 г.</a:t>
            </a:r>
          </a:p>
          <a:p>
            <a:pPr marL="0" lvl="0" indent="0">
              <a:buNone/>
            </a:pPr>
            <a:r>
              <a:rPr lang="ru-RU" sz="1400" dirty="0" smtClean="0"/>
              <a:t>36. Поставки </a:t>
            </a:r>
            <a:r>
              <a:rPr lang="ru-RU" sz="1400" dirty="0"/>
              <a:t>картофеля в Россию в 2012 г. по странам в натуральных показателях и денежном выражении</a:t>
            </a:r>
          </a:p>
          <a:p>
            <a:pPr marL="0" lvl="0" indent="0">
              <a:buNone/>
            </a:pPr>
            <a:r>
              <a:rPr lang="ru-RU" sz="1400" dirty="0" smtClean="0"/>
              <a:t>37. Объем </a:t>
            </a:r>
            <a:r>
              <a:rPr lang="ru-RU" sz="1400" dirty="0"/>
              <a:t>и средняя цена поставки картофеля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38. Средняя </a:t>
            </a:r>
            <a:r>
              <a:rPr lang="ru-RU" sz="1400" dirty="0"/>
              <a:t>цена поставки картофеля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39. Поставки </a:t>
            </a:r>
            <a:r>
              <a:rPr lang="ru-RU" sz="1400" dirty="0"/>
              <a:t>капусты в Россию в 2012 г. по странам в натуральных показателях и денежном выражении</a:t>
            </a:r>
          </a:p>
          <a:p>
            <a:pPr marL="0" lvl="0" indent="0">
              <a:buNone/>
            </a:pPr>
            <a:r>
              <a:rPr lang="ru-RU" sz="1400" dirty="0" smtClean="0"/>
              <a:t>40. Объем </a:t>
            </a:r>
            <a:r>
              <a:rPr lang="ru-RU" sz="1400" dirty="0"/>
              <a:t>и средняя цена поставки капусты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41. Средняя </a:t>
            </a:r>
            <a:r>
              <a:rPr lang="ru-RU" sz="1400" dirty="0"/>
              <a:t>цена поставки капусты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42. Поставки </a:t>
            </a:r>
            <a:r>
              <a:rPr lang="ru-RU" sz="1400" dirty="0"/>
              <a:t>перца сладкого в Россию в 2012 г. по странам в натуральных показателях и денежном выражении</a:t>
            </a:r>
          </a:p>
          <a:p>
            <a:pPr marL="0" lvl="0" indent="0">
              <a:buNone/>
            </a:pPr>
            <a:r>
              <a:rPr lang="ru-RU" sz="1400" dirty="0" smtClean="0"/>
              <a:t>43. Объем </a:t>
            </a:r>
            <a:r>
              <a:rPr lang="ru-RU" sz="1400" dirty="0"/>
              <a:t>и средняя цена поставки перца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44. Средняя </a:t>
            </a:r>
            <a:r>
              <a:rPr lang="ru-RU" sz="1400" dirty="0"/>
              <a:t>цена поставки перца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45. Поставки </a:t>
            </a:r>
            <a:r>
              <a:rPr lang="ru-RU" sz="1400" dirty="0"/>
              <a:t>томатов в Россию в 2012 г. по странам в натуральных показателях и денежном выражении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20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87" y="423047"/>
            <a:ext cx="11320272" cy="52084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Перечень диаграмм (продолжение)</a:t>
            </a:r>
            <a:endParaRPr lang="ru-RU" dirty="0" smtClean="0"/>
          </a:p>
          <a:p>
            <a:pPr marL="0" lvl="0" indent="0">
              <a:buNone/>
            </a:pPr>
            <a:r>
              <a:rPr lang="ru-RU" sz="1400" dirty="0" smtClean="0"/>
              <a:t>46. Объем </a:t>
            </a:r>
            <a:r>
              <a:rPr lang="ru-RU" sz="1400" dirty="0"/>
              <a:t>и средняя цена поставки томатов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47. Средняя </a:t>
            </a:r>
            <a:r>
              <a:rPr lang="ru-RU" sz="1400" dirty="0"/>
              <a:t>цена поставки томатов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48. Поставки </a:t>
            </a:r>
            <a:r>
              <a:rPr lang="ru-RU" sz="1400" dirty="0"/>
              <a:t>огурцов в Россию в 2012 г. по странам в натуральных показателях и денежном выражении</a:t>
            </a:r>
          </a:p>
          <a:p>
            <a:pPr marL="0" lvl="0" indent="0">
              <a:buNone/>
            </a:pPr>
            <a:r>
              <a:rPr lang="ru-RU" sz="1400" dirty="0" smtClean="0"/>
              <a:t>49. Объем </a:t>
            </a:r>
            <a:r>
              <a:rPr lang="ru-RU" sz="1400" dirty="0"/>
              <a:t>и средняя цена поставки огурцов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50. Средняя </a:t>
            </a:r>
            <a:r>
              <a:rPr lang="ru-RU" sz="1400" dirty="0"/>
              <a:t>цена поставки огурцов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51. Поставки </a:t>
            </a:r>
            <a:r>
              <a:rPr lang="ru-RU" sz="1400" dirty="0"/>
              <a:t>моркови в Россию в 2012 г. по странам в натуральных показателях и денежном выражении</a:t>
            </a:r>
          </a:p>
          <a:p>
            <a:pPr marL="0" lvl="0" indent="0">
              <a:buNone/>
            </a:pPr>
            <a:r>
              <a:rPr lang="ru-RU" sz="1400" dirty="0" smtClean="0"/>
              <a:t>52. Объем </a:t>
            </a:r>
            <a:r>
              <a:rPr lang="ru-RU" sz="1400" dirty="0"/>
              <a:t>и средняя цена поставки моркови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53. Средняя </a:t>
            </a:r>
            <a:r>
              <a:rPr lang="ru-RU" sz="1400" dirty="0"/>
              <a:t>цена поставки моркови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54. Поставки </a:t>
            </a:r>
            <a:r>
              <a:rPr lang="ru-RU" sz="1400" dirty="0"/>
              <a:t>лука репчатого в Россию в 2012 г. по странам в натуральных показателях и денежном выражении</a:t>
            </a:r>
          </a:p>
          <a:p>
            <a:pPr marL="0" lvl="0" indent="0">
              <a:buNone/>
            </a:pPr>
            <a:r>
              <a:rPr lang="ru-RU" sz="1400" dirty="0" smtClean="0"/>
              <a:t>55. Объем </a:t>
            </a:r>
            <a:r>
              <a:rPr lang="ru-RU" sz="1400" dirty="0"/>
              <a:t>и средняя цена поставки лука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56. Средняя </a:t>
            </a:r>
            <a:r>
              <a:rPr lang="ru-RU" sz="1400" dirty="0"/>
              <a:t>цена поставки лука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57. Поставки </a:t>
            </a:r>
            <a:r>
              <a:rPr lang="ru-RU" sz="1400" dirty="0"/>
              <a:t>салата-латук в Россию в 2012 г. по странам в натуральных показателях и денежном выражении</a:t>
            </a:r>
          </a:p>
          <a:p>
            <a:pPr marL="0" lvl="0" indent="0">
              <a:buNone/>
            </a:pPr>
            <a:r>
              <a:rPr lang="ru-RU" sz="1400" dirty="0" smtClean="0"/>
              <a:t>58. Объем </a:t>
            </a:r>
            <a:r>
              <a:rPr lang="ru-RU" sz="1400" dirty="0"/>
              <a:t>и средняя цена поставки салата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59. Средняя </a:t>
            </a:r>
            <a:r>
              <a:rPr lang="ru-RU" sz="1400" dirty="0"/>
              <a:t>цена поставки салата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60. Поставки </a:t>
            </a:r>
            <a:r>
              <a:rPr lang="ru-RU" sz="1400" dirty="0"/>
              <a:t>яблок в Россию в 2012 г. по странам в натуральных показателях и денежном выражении</a:t>
            </a:r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Copyrights©Технологии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1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87" y="423047"/>
            <a:ext cx="11320272" cy="52084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Перечень диаграмм (продолжение)</a:t>
            </a:r>
            <a:endParaRPr lang="ru-RU" dirty="0" smtClean="0"/>
          </a:p>
          <a:p>
            <a:pPr marL="0" lvl="0" indent="0">
              <a:buNone/>
            </a:pPr>
            <a:r>
              <a:rPr lang="ru-RU" sz="1400" dirty="0" smtClean="0"/>
              <a:t>51. Объем </a:t>
            </a:r>
            <a:r>
              <a:rPr lang="ru-RU" sz="1400" dirty="0"/>
              <a:t>и средняя цена поставки яблок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62. Средняя </a:t>
            </a:r>
            <a:r>
              <a:rPr lang="ru-RU" sz="1400" dirty="0"/>
              <a:t>цена поставки яблок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63. Поставки </a:t>
            </a:r>
            <a:r>
              <a:rPr lang="ru-RU" sz="1400" dirty="0"/>
              <a:t>груш в Россию в 2012 г. по странам в натуральных показателях и денежном выражении</a:t>
            </a:r>
          </a:p>
          <a:p>
            <a:pPr marL="0" lvl="0" indent="0">
              <a:buNone/>
            </a:pPr>
            <a:r>
              <a:rPr lang="ru-RU" sz="1400" dirty="0" smtClean="0"/>
              <a:t>64. Объем </a:t>
            </a:r>
            <a:r>
              <a:rPr lang="ru-RU" sz="1400" dirty="0"/>
              <a:t>и средняя цена поставки груш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65. Средняя </a:t>
            </a:r>
            <a:r>
              <a:rPr lang="ru-RU" sz="1400" dirty="0"/>
              <a:t>цена поставки груш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66. Поставки </a:t>
            </a:r>
            <a:r>
              <a:rPr lang="ru-RU" sz="1400" dirty="0"/>
              <a:t>клубники в Россию в 2012 г. по странам в натуральных показателях и денежном выражении</a:t>
            </a:r>
          </a:p>
          <a:p>
            <a:pPr marL="0" lvl="0" indent="0">
              <a:buNone/>
            </a:pPr>
            <a:r>
              <a:rPr lang="ru-RU" sz="1400" dirty="0" smtClean="0"/>
              <a:t>67. Объем </a:t>
            </a:r>
            <a:r>
              <a:rPr lang="ru-RU" sz="1400" dirty="0"/>
              <a:t>и средняя цена поставки клубники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68. Средняя </a:t>
            </a:r>
            <a:r>
              <a:rPr lang="ru-RU" sz="1400" dirty="0"/>
              <a:t>цена поставки клубники в Россию по странам-импортерам</a:t>
            </a:r>
          </a:p>
          <a:p>
            <a:pPr marL="0" lvl="0" indent="0">
              <a:buNone/>
            </a:pPr>
            <a:r>
              <a:rPr lang="ru-RU" sz="1400" dirty="0" smtClean="0"/>
              <a:t>69. Поставки </a:t>
            </a:r>
            <a:r>
              <a:rPr lang="ru-RU" sz="1400" dirty="0"/>
              <a:t>малины в Россию в 2012 г. по странам в натуральных показателях и денежном выражении</a:t>
            </a:r>
          </a:p>
          <a:p>
            <a:pPr marL="0" lvl="0" indent="0">
              <a:buNone/>
            </a:pPr>
            <a:r>
              <a:rPr lang="ru-RU" sz="1400" dirty="0" smtClean="0"/>
              <a:t>70. Объем </a:t>
            </a:r>
            <a:r>
              <a:rPr lang="ru-RU" sz="1400" dirty="0"/>
              <a:t>и средняя цена поставки малины в Россию в 2011 – 2013 </a:t>
            </a:r>
            <a:r>
              <a:rPr lang="ru-RU" sz="1400" dirty="0" err="1"/>
              <a:t>гг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 smtClean="0"/>
              <a:t>71. Средняя </a:t>
            </a:r>
            <a:r>
              <a:rPr lang="ru-RU" sz="1400" dirty="0"/>
              <a:t>цена поставки малины в Россию по странам-импортерам</a:t>
            </a:r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3887" y="6022324"/>
            <a:ext cx="1129377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Copyrights©Технологии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Роста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www.t-rost.ru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(499)3908062	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.rost@gmail.com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20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3768</TotalTime>
  <Words>2974</Words>
  <Application>Microsoft Office PowerPoint</Application>
  <PresentationFormat>Широкоэкранный</PresentationFormat>
  <Paragraphs>256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Savon</vt:lpstr>
      <vt:lpstr>рынок свежих овощей, фруктов и ягод России– 2013 в цифрах и фактах. Слайд-статистика ДЕМО-ВЕРСИЯ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Краткий обзор состояния, особенностей и тенденций российского рынка свежей продукции</vt:lpstr>
      <vt:lpstr>Презентация PowerPoint</vt:lpstr>
      <vt:lpstr>Презентация PowerPoint</vt:lpstr>
      <vt:lpstr>Потребление свежих овощей, фруктов и ягод в РФ </vt:lpstr>
      <vt:lpstr>Презентация PowerPoint</vt:lpstr>
      <vt:lpstr>Производство свежих овощей, фруктов и ягод в РФ</vt:lpstr>
      <vt:lpstr>Презентация PowerPoint</vt:lpstr>
      <vt:lpstr>Структура производства  в  РФ по типу хозяйств</vt:lpstr>
      <vt:lpstr>предложение   свежих овощей  на российском рынке</vt:lpstr>
      <vt:lpstr>Презентация PowerPoint</vt:lpstr>
      <vt:lpstr>Презентация PowerPoint</vt:lpstr>
      <vt:lpstr>Импорт свежих овощей, фруктов  ягод в Россию  источники: ФТС РФ,  агрегированный анализ и   Расчеты   «технологии Роста»</vt:lpstr>
      <vt:lpstr>Презентация PowerPoint</vt:lpstr>
      <vt:lpstr>Импорт свежего картофеля</vt:lpstr>
      <vt:lpstr>Презентация PowerPoint</vt:lpstr>
      <vt:lpstr>Презентация PowerPoint</vt:lpstr>
      <vt:lpstr>Ведущие импортеры РФ  свежих овощей, фруктов, ягод и зелени</vt:lpstr>
      <vt:lpstr>Презентация PowerPoint</vt:lpstr>
      <vt:lpstr>Основные выводы</vt:lpstr>
      <vt:lpstr> </vt:lpstr>
    </vt:vector>
  </TitlesOfParts>
  <Manager>Reshetnikova T.V.</Manager>
  <Company>Growth Technology LTD</Company>
  <LinksUpToDate>false</LinksUpToDate>
  <SharedDoc>false</SharedDoc>
  <HyperlinkBase>www.t-rost.ru, www.t-rost.com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рынок свежих овощей и фруктов</dc:title>
  <dc:creator>Исследовательская компания "Технологии Роста"</dc:creator>
  <cp:keywords>овощи фрукты Демо</cp:keywords>
  <cp:lastModifiedBy>Toma</cp:lastModifiedBy>
  <cp:revision>438</cp:revision>
  <dcterms:created xsi:type="dcterms:W3CDTF">2013-05-09T11:42:02Z</dcterms:created>
  <dcterms:modified xsi:type="dcterms:W3CDTF">2015-09-15T08:53:52Z</dcterms:modified>
  <cp:category>Report</cp:category>
</cp:coreProperties>
</file>